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svg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E99ECA-E999-47FC-8006-390B62C648CC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B92F89-051D-4F25-8D57-4EAD32C378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203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92F89-051D-4F25-8D57-4EAD32C378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218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FFB33-6704-4D63-8316-1906BA2510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2CFD5D-66D7-4F2B-9B75-A431B729F3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69ACF-00B7-49EE-958F-456F3C043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4D667-5D9A-4A78-A082-9C36373F8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0A4BF-DDCA-43A6-8CFB-E45AC8B50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463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0C0C0-ECD3-4632-A592-54A799B76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B7168D-7726-4388-AE2F-A5A73425D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D0A01-542B-4701-929A-C0AF63017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22BEF9-6203-48E3-8578-54034318B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739C8-9019-4D9B-8D6D-B0DD28302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211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9E1989-FF1D-4B3A-9A64-C25B29F6F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4453AF-FF0A-4BBE-A939-D6BF292146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D4160-01BA-42B5-9FF2-B45669B89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803CA-0C1D-4307-8B9B-367BEF88C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F31A3-5400-4A27-91F0-81FCD05B3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84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18909-8ECA-4258-A5FA-5DAA2BF44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A219-FC96-4614-A133-556EE79B15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760BF-6626-4854-B606-4A3D739E2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D47E7-B52B-4222-8712-CA7D72C66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76A63-CB66-4E5D-910D-E2815D08C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199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DC9F1-B8F6-4A2A-AABF-3F706A298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A74E2B-BA61-4975-AFE3-04C968CB4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6A414-7682-4BE8-BB46-633FB2A01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0C715-F869-4A77-8AA0-54C447E2A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458A4-910C-450E-995D-99F6506F5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1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6590C-7048-47D0-B395-DC7DEAF40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DF6D7-6B35-426D-AC7A-D7A356C013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868434-4603-4449-ABBB-C855F1E15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AB5495-8D80-4B6B-B946-538739CE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D37471-8840-403F-A546-F9BF02DCD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8A7126-CAFC-4C78-962F-72885F42F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720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28A73-C785-4842-8AB8-BB60E5CC9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AF7EE-B0F9-413F-9B2D-F6620A713A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24595C-D964-4CC5-8922-7F52DE0A7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FF6AE1-D890-4D04-8C63-E957E3A658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0D4BE5-45E9-4886-BF12-BD376549BE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F12229-438A-4873-BA36-5DB6ABBEF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71938D-159B-48C3-B277-6C2C0F827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20E42E-618D-4546-A8F9-271D41513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40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A397A-9C40-46C2-AFED-63E5A74EF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9DDDC9-06E8-4360-B79B-4EF69A1E6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F480CD-6C21-4A15-807B-E424055C9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D99FB3-917F-4FA1-BB2E-C460BFB0D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758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578F17-5A5E-4B73-AA52-A5E7B2B82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8F540D-89A3-4C19-B50F-85FEB0DE6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440AC0-39F4-4FAC-9F7E-B007E6AA8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669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C7816-0066-415E-8A60-CC2C65F8C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4B93A-BDD7-42B0-A424-B61F76BE7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8AE5B9-F8E2-484B-A9AD-B1FBD6A949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7B3DB-269C-4912-A725-86F0375D7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814D87-18A7-4B4F-BE1E-3F68F36C2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4DE335-08DC-46D5-8ABE-EA53E312B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250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0D20B-DE30-4418-A873-107E3F51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967AEC-381F-41CD-948D-AAABDC4C4A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836336-B4C1-49F8-858B-51D6FB89B5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96AA0-A95D-4742-AAF5-F662AAECC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60E8A5-85C3-40C6-B9AF-0CC5978CA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0339A8-59E2-48C8-B1DE-96083DFCE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46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D1C4ED-56CC-4957-BA55-59F60C7EF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B24FEE-A4DF-4B16-993E-86B9D80F5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31ED8-87D8-4DD6-A9DB-2B07EEBF14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6D45FB-312C-40BF-AEA2-BB9F002ECF02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38D7B-8FF4-40EC-8F22-D6141878DF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31D71-3DB4-4E7D-96B9-5649C57E86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294208-97F6-44F5-9C54-9E7648BF3E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9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EE179202-374D-4E0A-9EFB-FB4D5ACFD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943" y="2084226"/>
            <a:ext cx="6253317" cy="1216526"/>
          </a:xfrm>
        </p:spPr>
        <p:txBody>
          <a:bodyPr>
            <a:normAutofit fontScale="90000"/>
          </a:bodyPr>
          <a:lstStyle/>
          <a:p>
            <a:pPr algn="l"/>
            <a:r>
              <a:rPr lang="en-US" sz="8800" dirty="0">
                <a:latin typeface="Harriet Display" panose="02000000000000000000" pitchFamily="2" charset="0"/>
              </a:rPr>
              <a:t>Image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68E9F922-957D-46CA-B45F-A4F2C63F5A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913" y="4350237"/>
            <a:ext cx="6269347" cy="102149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ANUDIT NAGAR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D40277B4-CD0A-4C97-8F74-2AC5088EF2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6616338" y="1286692"/>
            <a:ext cx="6862356" cy="428897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65FD215-5A7F-4D9B-ACB9-12E503D1A145}"/>
              </a:ext>
            </a:extLst>
          </p:cNvPr>
          <p:cNvCxnSpPr/>
          <p:nvPr/>
        </p:nvCxnSpPr>
        <p:spPr>
          <a:xfrm>
            <a:off x="640913" y="4162738"/>
            <a:ext cx="625331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D465FF8D-69D3-4AD8-803B-F64F7D3F7B0A}"/>
              </a:ext>
            </a:extLst>
          </p:cNvPr>
          <p:cNvSpPr txBox="1">
            <a:spLocks/>
          </p:cNvSpPr>
          <p:nvPr/>
        </p:nvSpPr>
        <p:spPr>
          <a:xfrm>
            <a:off x="672973" y="1725978"/>
            <a:ext cx="6253317" cy="5289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latin typeface="Harriet Display" panose="02000000000000000000" pitchFamily="2" charset="0"/>
              </a:rPr>
              <a:t>An Introduction to,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E39D9B-2EEF-4598-B838-1B24E34254E7}"/>
              </a:ext>
            </a:extLst>
          </p:cNvPr>
          <p:cNvSpPr txBox="1"/>
          <p:nvPr/>
        </p:nvSpPr>
        <p:spPr>
          <a:xfrm>
            <a:off x="640912" y="2888085"/>
            <a:ext cx="646185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0" dirty="0">
                <a:latin typeface="Harriet Display" panose="02000000000000000000" pitchFamily="2" charset="0"/>
              </a:rPr>
              <a:t>Compression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838831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4D87AB2-A214-4305-A8DA-EAD9FFCA577A}"/>
              </a:ext>
            </a:extLst>
          </p:cNvPr>
          <p:cNvSpPr txBox="1">
            <a:spLocks/>
          </p:cNvSpPr>
          <p:nvPr/>
        </p:nvSpPr>
        <p:spPr>
          <a:xfrm>
            <a:off x="9605818" y="6437656"/>
            <a:ext cx="2119746" cy="33259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ANUDIT NAGAR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760D2AC-285E-4903-A3AE-1D20A9A453A6}"/>
              </a:ext>
            </a:extLst>
          </p:cNvPr>
          <p:cNvCxnSpPr>
            <a:cxnSpLocks/>
          </p:cNvCxnSpPr>
          <p:nvPr/>
        </p:nvCxnSpPr>
        <p:spPr>
          <a:xfrm>
            <a:off x="466436" y="6314811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91D1E1D4-4912-4F5B-ACCD-BC78E96F6560}"/>
              </a:ext>
            </a:extLst>
          </p:cNvPr>
          <p:cNvSpPr txBox="1">
            <a:spLocks/>
          </p:cNvSpPr>
          <p:nvPr/>
        </p:nvSpPr>
        <p:spPr>
          <a:xfrm>
            <a:off x="466436" y="6437656"/>
            <a:ext cx="6253317" cy="400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Image Compression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F8E292C-9470-4887-A2EB-035A5B796FC3}"/>
              </a:ext>
            </a:extLst>
          </p:cNvPr>
          <p:cNvSpPr txBox="1">
            <a:spLocks/>
          </p:cNvSpPr>
          <p:nvPr/>
        </p:nvSpPr>
        <p:spPr>
          <a:xfrm>
            <a:off x="563419" y="366262"/>
            <a:ext cx="11065164" cy="63126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Harriet Display" panose="02000000000000000000" pitchFamily="2" charset="0"/>
              </a:rPr>
              <a:t>The Premise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BE9AD83-5B5E-4D20-B079-4D2C79A5B57A}"/>
              </a:ext>
            </a:extLst>
          </p:cNvPr>
          <p:cNvSpPr txBox="1">
            <a:spLocks/>
          </p:cNvSpPr>
          <p:nvPr/>
        </p:nvSpPr>
        <p:spPr>
          <a:xfrm>
            <a:off x="1233352" y="3002700"/>
            <a:ext cx="2455709" cy="631254"/>
          </a:xfrm>
          <a:prstGeom prst="rect">
            <a:avLst/>
          </a:prstGeom>
        </p:spPr>
        <p:txBody>
          <a:bodyPr>
            <a:normAutofit fontScale="5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dirty="0">
                <a:latin typeface="Harriet Display" panose="02000000000000000000" pitchFamily="2" charset="0"/>
              </a:rPr>
              <a:t>Image =</a:t>
            </a:r>
            <a:endParaRPr lang="en-US" sz="8800" i="1" dirty="0">
              <a:latin typeface="Harriet Display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2F7127-90AC-46E8-89AB-6243CCF94649}"/>
              </a:ext>
            </a:extLst>
          </p:cNvPr>
          <p:cNvSpPr txBox="1"/>
          <p:nvPr/>
        </p:nvSpPr>
        <p:spPr>
          <a:xfrm>
            <a:off x="3689061" y="2919017"/>
            <a:ext cx="306647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i="1" dirty="0">
                <a:latin typeface="Harriet Display" panose="02000000000000000000" pitchFamily="2" charset="0"/>
              </a:rPr>
              <a:t>Information</a:t>
            </a:r>
            <a:endParaRPr lang="en-US" sz="4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ABA699-680D-4B8C-ABD7-7F7C8882B932}"/>
              </a:ext>
            </a:extLst>
          </p:cNvPr>
          <p:cNvSpPr txBox="1"/>
          <p:nvPr/>
        </p:nvSpPr>
        <p:spPr>
          <a:xfrm>
            <a:off x="6636230" y="2882802"/>
            <a:ext cx="5611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Harriet Display" panose="02000000000000000000" pitchFamily="2" charset="0"/>
              </a:rPr>
              <a:t>+</a:t>
            </a:r>
            <a:endParaRPr lang="en-US" sz="4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8A46E5-D214-4AD8-8571-9C0FFC7AF9CD}"/>
              </a:ext>
            </a:extLst>
          </p:cNvPr>
          <p:cNvSpPr txBox="1"/>
          <p:nvPr/>
        </p:nvSpPr>
        <p:spPr>
          <a:xfrm>
            <a:off x="7041083" y="2904435"/>
            <a:ext cx="431854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i="1" dirty="0">
                <a:latin typeface="Harriet Display" panose="02000000000000000000" pitchFamily="2" charset="0"/>
              </a:rPr>
              <a:t>Redundant Data </a:t>
            </a:r>
            <a:endParaRPr lang="en-US" sz="40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8EB8FD9-D988-49AD-8E77-23FF3EBCA246}"/>
              </a:ext>
            </a:extLst>
          </p:cNvPr>
          <p:cNvCxnSpPr>
            <a:cxnSpLocks/>
          </p:cNvCxnSpPr>
          <p:nvPr/>
        </p:nvCxnSpPr>
        <p:spPr>
          <a:xfrm>
            <a:off x="563419" y="953097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4093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3F8E292C-9470-4887-A2EB-035A5B796FC3}"/>
              </a:ext>
            </a:extLst>
          </p:cNvPr>
          <p:cNvSpPr txBox="1">
            <a:spLocks/>
          </p:cNvSpPr>
          <p:nvPr/>
        </p:nvSpPr>
        <p:spPr>
          <a:xfrm>
            <a:off x="563419" y="366262"/>
            <a:ext cx="11065164" cy="63126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Harriet Display" panose="02000000000000000000" pitchFamily="2" charset="0"/>
              </a:rPr>
              <a:t>The Premise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2F7127-90AC-46E8-89AB-6243CCF94649}"/>
              </a:ext>
            </a:extLst>
          </p:cNvPr>
          <p:cNvSpPr txBox="1"/>
          <p:nvPr/>
        </p:nvSpPr>
        <p:spPr>
          <a:xfrm>
            <a:off x="1906443" y="1928495"/>
            <a:ext cx="306647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i="1" dirty="0">
                <a:latin typeface="Harriet Display" panose="02000000000000000000" pitchFamily="2" charset="0"/>
              </a:rPr>
              <a:t>Information</a:t>
            </a:r>
            <a:endParaRPr lang="en-US" sz="4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ABA699-680D-4B8C-ABD7-7F7C8882B932}"/>
              </a:ext>
            </a:extLst>
          </p:cNvPr>
          <p:cNvSpPr txBox="1"/>
          <p:nvPr/>
        </p:nvSpPr>
        <p:spPr>
          <a:xfrm>
            <a:off x="5796976" y="1928495"/>
            <a:ext cx="5611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Harriet Display" panose="02000000000000000000" pitchFamily="2" charset="0"/>
              </a:rPr>
              <a:t>+</a:t>
            </a:r>
            <a:endParaRPr lang="en-US" sz="4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8A46E5-D214-4AD8-8571-9C0FFC7AF9CD}"/>
              </a:ext>
            </a:extLst>
          </p:cNvPr>
          <p:cNvSpPr txBox="1"/>
          <p:nvPr/>
        </p:nvSpPr>
        <p:spPr>
          <a:xfrm>
            <a:off x="6948719" y="1928495"/>
            <a:ext cx="431854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i="1" dirty="0">
                <a:latin typeface="Harriet Display" panose="02000000000000000000" pitchFamily="2" charset="0"/>
              </a:rPr>
              <a:t>Redundant Data </a:t>
            </a:r>
            <a:endParaRPr lang="en-US" sz="40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8EB8FD9-D988-49AD-8E77-23FF3EBCA246}"/>
              </a:ext>
            </a:extLst>
          </p:cNvPr>
          <p:cNvCxnSpPr>
            <a:cxnSpLocks/>
          </p:cNvCxnSpPr>
          <p:nvPr/>
        </p:nvCxnSpPr>
        <p:spPr>
          <a:xfrm>
            <a:off x="563419" y="953097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person, indoor, table, young&#10;&#10;Description automatically generated">
            <a:extLst>
              <a:ext uri="{FF2B5EF4-FFF2-40B4-BE49-F238E27FC236}">
                <a16:creationId xmlns:a16="http://schemas.microsoft.com/office/drawing/2014/main" id="{C1BB848F-6292-4BC2-B7E3-CC6BB86468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443" y="3332596"/>
            <a:ext cx="3048000" cy="2286000"/>
          </a:xfrm>
          <a:prstGeom prst="rect">
            <a:avLst/>
          </a:prstGeom>
        </p:spPr>
      </p:pic>
      <p:pic>
        <p:nvPicPr>
          <p:cNvPr id="7" name="Picture 6" descr="A person wearing glasses&#10;&#10;Description automatically generated">
            <a:extLst>
              <a:ext uri="{FF2B5EF4-FFF2-40B4-BE49-F238E27FC236}">
                <a16:creationId xmlns:a16="http://schemas.microsoft.com/office/drawing/2014/main" id="{1EDCB65B-47C4-43C7-BAB8-623A31C8C4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352" y="3332601"/>
            <a:ext cx="3423550" cy="2285995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1B399B21-801E-4333-A642-75167B2A41F1}"/>
              </a:ext>
            </a:extLst>
          </p:cNvPr>
          <p:cNvSpPr txBox="1">
            <a:spLocks/>
          </p:cNvSpPr>
          <p:nvPr/>
        </p:nvSpPr>
        <p:spPr>
          <a:xfrm>
            <a:off x="9605818" y="6437656"/>
            <a:ext cx="2119746" cy="33259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ANUDIT NAGAR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EF99214-99CC-4400-A6CC-237E8C9FC9F8}"/>
              </a:ext>
            </a:extLst>
          </p:cNvPr>
          <p:cNvCxnSpPr>
            <a:cxnSpLocks/>
          </p:cNvCxnSpPr>
          <p:nvPr/>
        </p:nvCxnSpPr>
        <p:spPr>
          <a:xfrm>
            <a:off x="466436" y="6314811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>
            <a:extLst>
              <a:ext uri="{FF2B5EF4-FFF2-40B4-BE49-F238E27FC236}">
                <a16:creationId xmlns:a16="http://schemas.microsoft.com/office/drawing/2014/main" id="{D483593D-4099-4D56-85BD-8D7C8AB43240}"/>
              </a:ext>
            </a:extLst>
          </p:cNvPr>
          <p:cNvSpPr txBox="1">
            <a:spLocks/>
          </p:cNvSpPr>
          <p:nvPr/>
        </p:nvSpPr>
        <p:spPr>
          <a:xfrm>
            <a:off x="466436" y="6437656"/>
            <a:ext cx="6253317" cy="400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Image Compression</a:t>
            </a:r>
          </a:p>
        </p:txBody>
      </p:sp>
    </p:spTree>
    <p:extLst>
      <p:ext uri="{BB962C8B-B14F-4D97-AF65-F5344CB8AC3E}">
        <p14:creationId xmlns:p14="http://schemas.microsoft.com/office/powerpoint/2010/main" val="35344107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6A5DFF4-5827-4359-8A57-C786678B70CD}"/>
              </a:ext>
            </a:extLst>
          </p:cNvPr>
          <p:cNvSpPr txBox="1">
            <a:spLocks/>
          </p:cNvSpPr>
          <p:nvPr/>
        </p:nvSpPr>
        <p:spPr>
          <a:xfrm>
            <a:off x="563419" y="366262"/>
            <a:ext cx="11065164" cy="63126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Harriet Display" panose="02000000000000000000" pitchFamily="2" charset="0"/>
              </a:rPr>
              <a:t>What are the redundancies ?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9F1474-5920-49AD-9B32-163B6D2A7C56}"/>
              </a:ext>
            </a:extLst>
          </p:cNvPr>
          <p:cNvCxnSpPr>
            <a:cxnSpLocks/>
          </p:cNvCxnSpPr>
          <p:nvPr/>
        </p:nvCxnSpPr>
        <p:spPr>
          <a:xfrm>
            <a:off x="563419" y="953097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>
            <a:extLst>
              <a:ext uri="{FF2B5EF4-FFF2-40B4-BE49-F238E27FC236}">
                <a16:creationId xmlns:a16="http://schemas.microsoft.com/office/drawing/2014/main" id="{9D8072BF-9C24-4708-8E9C-FA50C6E5AF25}"/>
              </a:ext>
            </a:extLst>
          </p:cNvPr>
          <p:cNvSpPr txBox="1">
            <a:spLocks/>
          </p:cNvSpPr>
          <p:nvPr/>
        </p:nvSpPr>
        <p:spPr>
          <a:xfrm>
            <a:off x="9605818" y="6437656"/>
            <a:ext cx="2119746" cy="33259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ANUDIT NAGAR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FDED846-CBA9-4A8B-8645-F9A8701EB245}"/>
              </a:ext>
            </a:extLst>
          </p:cNvPr>
          <p:cNvCxnSpPr>
            <a:cxnSpLocks/>
          </p:cNvCxnSpPr>
          <p:nvPr/>
        </p:nvCxnSpPr>
        <p:spPr>
          <a:xfrm>
            <a:off x="466436" y="6314811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86E23926-9DAD-4B74-99DA-D3176FEC6930}"/>
              </a:ext>
            </a:extLst>
          </p:cNvPr>
          <p:cNvSpPr txBox="1">
            <a:spLocks/>
          </p:cNvSpPr>
          <p:nvPr/>
        </p:nvSpPr>
        <p:spPr>
          <a:xfrm>
            <a:off x="466436" y="6437656"/>
            <a:ext cx="6253317" cy="400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Image Compression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D84BAD-E3DD-4177-AE81-F76AFD3E72DC}"/>
              </a:ext>
            </a:extLst>
          </p:cNvPr>
          <p:cNvSpPr txBox="1"/>
          <p:nvPr/>
        </p:nvSpPr>
        <p:spPr>
          <a:xfrm>
            <a:off x="905163" y="1488723"/>
            <a:ext cx="3066473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Harriet Display" panose="02000000000000000000" pitchFamily="2" charset="0"/>
              </a:rPr>
              <a:t>Coding</a:t>
            </a:r>
            <a:r>
              <a:rPr lang="en-US" sz="2800" dirty="0">
                <a:latin typeface="Harriet Display" panose="02000000000000000000" pitchFamily="2" charset="0"/>
              </a:rPr>
              <a:t> </a:t>
            </a:r>
            <a:r>
              <a:rPr lang="en-US" sz="2000" dirty="0">
                <a:latin typeface="Harriet Display" panose="02000000000000000000" pitchFamily="2" charset="0"/>
              </a:rPr>
              <a:t>Redundancies</a:t>
            </a:r>
            <a:endParaRPr lang="en-US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F7E72D2-D051-4431-9AC3-DB004C3503AF}"/>
              </a:ext>
            </a:extLst>
          </p:cNvPr>
          <p:cNvSpPr txBox="1"/>
          <p:nvPr/>
        </p:nvSpPr>
        <p:spPr>
          <a:xfrm>
            <a:off x="4562763" y="1502093"/>
            <a:ext cx="306647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Harriet Display" panose="02000000000000000000" pitchFamily="2" charset="0"/>
              </a:rPr>
              <a:t>Interpixel</a:t>
            </a:r>
            <a:r>
              <a:rPr lang="en-US" sz="2400" dirty="0">
                <a:latin typeface="Harriet Display" panose="02000000000000000000" pitchFamily="2" charset="0"/>
              </a:rPr>
              <a:t> </a:t>
            </a:r>
            <a:r>
              <a:rPr lang="en-US" sz="2000" dirty="0">
                <a:latin typeface="Harriet Display" panose="02000000000000000000" pitchFamily="2" charset="0"/>
              </a:rPr>
              <a:t>Redundancies</a:t>
            </a:r>
            <a:endParaRPr lang="en-US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89C126-6985-4A53-A471-5EE29D1E2320}"/>
              </a:ext>
            </a:extLst>
          </p:cNvPr>
          <p:cNvSpPr txBox="1"/>
          <p:nvPr/>
        </p:nvSpPr>
        <p:spPr>
          <a:xfrm>
            <a:off x="946293" y="3082110"/>
            <a:ext cx="298421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Montserrat" panose="00000500000000000000" pitchFamily="50" charset="0"/>
              </a:rPr>
              <a:t>The uncompressed image is encoded with each pixel by a fixed length, these can be  mitigated using variable length coding scheme like Huffman coding.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984505-F8C1-4BEB-B07C-A03405CDACBC}"/>
              </a:ext>
            </a:extLst>
          </p:cNvPr>
          <p:cNvSpPr txBox="1"/>
          <p:nvPr/>
        </p:nvSpPr>
        <p:spPr>
          <a:xfrm>
            <a:off x="4603893" y="3082110"/>
            <a:ext cx="298421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Montserrat" panose="00000500000000000000" pitchFamily="50" charset="0"/>
              </a:rPr>
              <a:t>Spatial redundancies like a region of an image having strongly correlated pixels whose values are the same or almost same.</a:t>
            </a:r>
            <a:endParaRPr lang="en-US" sz="1050" dirty="0">
              <a:latin typeface="Montserrat" panose="00000500000000000000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C16A5EB-21BD-4FE7-9333-06CE597F566D}"/>
              </a:ext>
            </a:extLst>
          </p:cNvPr>
          <p:cNvSpPr txBox="1"/>
          <p:nvPr/>
        </p:nvSpPr>
        <p:spPr>
          <a:xfrm>
            <a:off x="7975601" y="1532870"/>
            <a:ext cx="348210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atin typeface="Harriet Display" panose="02000000000000000000" pitchFamily="2" charset="0"/>
              </a:rPr>
              <a:t>Psychovisual</a:t>
            </a:r>
          </a:p>
          <a:p>
            <a:pPr algn="ctr"/>
            <a:r>
              <a:rPr lang="en-US" sz="2000" dirty="0">
                <a:latin typeface="Harriet Display" panose="02000000000000000000" pitchFamily="2" charset="0"/>
              </a:rPr>
              <a:t>Redundancies</a:t>
            </a:r>
            <a:endParaRPr lang="en-US" sz="28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98E312-77C3-4FB8-960C-661CE4C4BD5F}"/>
              </a:ext>
            </a:extLst>
          </p:cNvPr>
          <p:cNvSpPr txBox="1"/>
          <p:nvPr/>
        </p:nvSpPr>
        <p:spPr>
          <a:xfrm>
            <a:off x="8224550" y="3085235"/>
            <a:ext cx="298421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Montserrat" panose="00000500000000000000" pitchFamily="50" charset="0"/>
              </a:rPr>
              <a:t>The human eye does not respond to all incoming visual information equally. Removing this information usually a lossless process.</a:t>
            </a:r>
          </a:p>
        </p:txBody>
      </p:sp>
    </p:spTree>
    <p:extLst>
      <p:ext uri="{BB962C8B-B14F-4D97-AF65-F5344CB8AC3E}">
        <p14:creationId xmlns:p14="http://schemas.microsoft.com/office/powerpoint/2010/main" val="33770371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6A5DFF4-5827-4359-8A57-C786678B70CD}"/>
              </a:ext>
            </a:extLst>
          </p:cNvPr>
          <p:cNvSpPr txBox="1">
            <a:spLocks/>
          </p:cNvSpPr>
          <p:nvPr/>
        </p:nvSpPr>
        <p:spPr>
          <a:xfrm>
            <a:off x="563419" y="366262"/>
            <a:ext cx="11065164" cy="63126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Harriet Display" panose="02000000000000000000" pitchFamily="2" charset="0"/>
              </a:rPr>
              <a:t>Types of Compression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9F1474-5920-49AD-9B32-163B6D2A7C56}"/>
              </a:ext>
            </a:extLst>
          </p:cNvPr>
          <p:cNvCxnSpPr>
            <a:cxnSpLocks/>
          </p:cNvCxnSpPr>
          <p:nvPr/>
        </p:nvCxnSpPr>
        <p:spPr>
          <a:xfrm>
            <a:off x="563419" y="953097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>
            <a:extLst>
              <a:ext uri="{FF2B5EF4-FFF2-40B4-BE49-F238E27FC236}">
                <a16:creationId xmlns:a16="http://schemas.microsoft.com/office/drawing/2014/main" id="{9D8072BF-9C24-4708-8E9C-FA50C6E5AF25}"/>
              </a:ext>
            </a:extLst>
          </p:cNvPr>
          <p:cNvSpPr txBox="1">
            <a:spLocks/>
          </p:cNvSpPr>
          <p:nvPr/>
        </p:nvSpPr>
        <p:spPr>
          <a:xfrm>
            <a:off x="9605818" y="6437656"/>
            <a:ext cx="2119746" cy="33259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ANUDIT NAGAR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FDED846-CBA9-4A8B-8645-F9A8701EB245}"/>
              </a:ext>
            </a:extLst>
          </p:cNvPr>
          <p:cNvCxnSpPr>
            <a:cxnSpLocks/>
          </p:cNvCxnSpPr>
          <p:nvPr/>
        </p:nvCxnSpPr>
        <p:spPr>
          <a:xfrm>
            <a:off x="466436" y="6314811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86E23926-9DAD-4B74-99DA-D3176FEC6930}"/>
              </a:ext>
            </a:extLst>
          </p:cNvPr>
          <p:cNvSpPr txBox="1">
            <a:spLocks/>
          </p:cNvSpPr>
          <p:nvPr/>
        </p:nvSpPr>
        <p:spPr>
          <a:xfrm>
            <a:off x="466436" y="6437656"/>
            <a:ext cx="6253317" cy="400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Image Compression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6068F9-5A87-40BE-A535-840ADB1D0C4B}"/>
              </a:ext>
            </a:extLst>
          </p:cNvPr>
          <p:cNvSpPr txBox="1"/>
          <p:nvPr/>
        </p:nvSpPr>
        <p:spPr>
          <a:xfrm>
            <a:off x="-1" y="3930394"/>
            <a:ext cx="299273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4800" dirty="0">
                <a:latin typeface="Harriet Display" panose="02000000000000000000" pitchFamily="2" charset="0"/>
              </a:rPr>
              <a:t>Lossy</a:t>
            </a:r>
            <a:r>
              <a:rPr lang="en-US" sz="2800" dirty="0">
                <a:latin typeface="Harriet Display" panose="02000000000000000000" pitchFamily="2" charset="0"/>
              </a:rPr>
              <a:t> </a:t>
            </a:r>
            <a:r>
              <a:rPr lang="en-US" sz="1600" dirty="0">
                <a:latin typeface="Harriet Display" panose="02000000000000000000" pitchFamily="2" charset="0"/>
              </a:rPr>
              <a:t>COMPRESSION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B75772-5765-426D-8EAA-65CAD15F552F}"/>
              </a:ext>
            </a:extLst>
          </p:cNvPr>
          <p:cNvSpPr txBox="1"/>
          <p:nvPr/>
        </p:nvSpPr>
        <p:spPr>
          <a:xfrm>
            <a:off x="0" y="1903137"/>
            <a:ext cx="299273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4800" dirty="0">
                <a:latin typeface="Harriet Display" panose="02000000000000000000" pitchFamily="2" charset="0"/>
              </a:rPr>
              <a:t>Lossless</a:t>
            </a:r>
            <a:r>
              <a:rPr lang="en-US" sz="2800" dirty="0">
                <a:latin typeface="Harriet Display" panose="02000000000000000000" pitchFamily="2" charset="0"/>
              </a:rPr>
              <a:t> </a:t>
            </a:r>
            <a:r>
              <a:rPr lang="en-US" sz="1600" dirty="0">
                <a:latin typeface="Harriet Display" panose="02000000000000000000" pitchFamily="2" charset="0"/>
              </a:rPr>
              <a:t>COMPRESSION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DB135-0961-44A8-9817-25BE01C90BE8}"/>
              </a:ext>
            </a:extLst>
          </p:cNvPr>
          <p:cNvSpPr txBox="1"/>
          <p:nvPr/>
        </p:nvSpPr>
        <p:spPr>
          <a:xfrm>
            <a:off x="3666984" y="2048459"/>
            <a:ext cx="766603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Montserrat" panose="00000500000000000000" pitchFamily="50" charset="0"/>
              </a:rPr>
              <a:t>Integrity of data is preserved.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Montserrat" panose="00000500000000000000" pitchFamily="50" charset="0"/>
              </a:rPr>
              <a:t>Used when we cannot afford to lose any data.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251249-1621-4370-9448-30245AFFDD3D}"/>
              </a:ext>
            </a:extLst>
          </p:cNvPr>
          <p:cNvSpPr txBox="1"/>
          <p:nvPr/>
        </p:nvSpPr>
        <p:spPr>
          <a:xfrm>
            <a:off x="3666983" y="4049311"/>
            <a:ext cx="766603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Montserrat" panose="00000500000000000000" pitchFamily="50" charset="0"/>
              </a:rPr>
              <a:t>Original data cannot be completely recovered.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>
                <a:latin typeface="Montserrat" panose="00000500000000000000" pitchFamily="50" charset="0"/>
              </a:rPr>
              <a:t>Achieves high compression ratio with acceptable degradation.</a:t>
            </a:r>
          </a:p>
        </p:txBody>
      </p:sp>
    </p:spTree>
    <p:extLst>
      <p:ext uri="{BB962C8B-B14F-4D97-AF65-F5344CB8AC3E}">
        <p14:creationId xmlns:p14="http://schemas.microsoft.com/office/powerpoint/2010/main" val="18761611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6A5DFF4-5827-4359-8A57-C786678B70CD}"/>
              </a:ext>
            </a:extLst>
          </p:cNvPr>
          <p:cNvSpPr txBox="1">
            <a:spLocks/>
          </p:cNvSpPr>
          <p:nvPr/>
        </p:nvSpPr>
        <p:spPr>
          <a:xfrm>
            <a:off x="563419" y="366262"/>
            <a:ext cx="11065164" cy="63126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Harriet Display" panose="02000000000000000000" pitchFamily="2" charset="0"/>
              </a:rPr>
              <a:t>Lossless Compression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9F1474-5920-49AD-9B32-163B6D2A7C56}"/>
              </a:ext>
            </a:extLst>
          </p:cNvPr>
          <p:cNvCxnSpPr>
            <a:cxnSpLocks/>
          </p:cNvCxnSpPr>
          <p:nvPr/>
        </p:nvCxnSpPr>
        <p:spPr>
          <a:xfrm>
            <a:off x="563419" y="953097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>
            <a:extLst>
              <a:ext uri="{FF2B5EF4-FFF2-40B4-BE49-F238E27FC236}">
                <a16:creationId xmlns:a16="http://schemas.microsoft.com/office/drawing/2014/main" id="{9D8072BF-9C24-4708-8E9C-FA50C6E5AF25}"/>
              </a:ext>
            </a:extLst>
          </p:cNvPr>
          <p:cNvSpPr txBox="1">
            <a:spLocks/>
          </p:cNvSpPr>
          <p:nvPr/>
        </p:nvSpPr>
        <p:spPr>
          <a:xfrm>
            <a:off x="9605818" y="6437656"/>
            <a:ext cx="2119746" cy="33259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ANUDIT NAGAR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FDED846-CBA9-4A8B-8645-F9A8701EB245}"/>
              </a:ext>
            </a:extLst>
          </p:cNvPr>
          <p:cNvCxnSpPr>
            <a:cxnSpLocks/>
          </p:cNvCxnSpPr>
          <p:nvPr/>
        </p:nvCxnSpPr>
        <p:spPr>
          <a:xfrm>
            <a:off x="466436" y="6314811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86E23926-9DAD-4B74-99DA-D3176FEC6930}"/>
              </a:ext>
            </a:extLst>
          </p:cNvPr>
          <p:cNvSpPr txBox="1">
            <a:spLocks/>
          </p:cNvSpPr>
          <p:nvPr/>
        </p:nvSpPr>
        <p:spPr>
          <a:xfrm>
            <a:off x="466436" y="6437656"/>
            <a:ext cx="6253317" cy="400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Image Compression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862F3C4-582E-4A3E-B992-2C9A5A0CA601}"/>
              </a:ext>
            </a:extLst>
          </p:cNvPr>
          <p:cNvSpPr txBox="1">
            <a:spLocks/>
          </p:cNvSpPr>
          <p:nvPr/>
        </p:nvSpPr>
        <p:spPr>
          <a:xfrm>
            <a:off x="734290" y="1517720"/>
            <a:ext cx="6095999" cy="63124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latin typeface="Harriet Display" panose="02000000000000000000" pitchFamily="2" charset="0"/>
              </a:rPr>
              <a:t>  </a:t>
            </a:r>
            <a:r>
              <a:rPr lang="en-US" sz="2900" dirty="0">
                <a:latin typeface="Harriet Display" panose="02000000000000000000" pitchFamily="2" charset="0"/>
              </a:rPr>
              <a:t>Huffman Coding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F1177F-2D4C-4C29-80B2-785EE104B0C9}"/>
              </a:ext>
            </a:extLst>
          </p:cNvPr>
          <p:cNvSpPr txBox="1"/>
          <p:nvPr/>
        </p:nvSpPr>
        <p:spPr>
          <a:xfrm>
            <a:off x="734291" y="2535729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>
                <a:latin typeface="Harriet Display" panose="02000000000000000000" pitchFamily="2" charset="0"/>
              </a:rPr>
              <a:t>    Run-Length Coding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7D168B-07EA-43E2-8EB3-2FE4A6A62E92}"/>
              </a:ext>
            </a:extLst>
          </p:cNvPr>
          <p:cNvSpPr txBox="1"/>
          <p:nvPr/>
        </p:nvSpPr>
        <p:spPr>
          <a:xfrm>
            <a:off x="734290" y="3529924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>
                <a:latin typeface="Harriet Display" panose="02000000000000000000" pitchFamily="2" charset="0"/>
              </a:rPr>
              <a:t>    </a:t>
            </a:r>
            <a:r>
              <a:rPr lang="en-US" sz="2800" dirty="0" err="1">
                <a:latin typeface="Harriet Display" panose="02000000000000000000" pitchFamily="2" charset="0"/>
              </a:rPr>
              <a:t>Lempl-Ziv</a:t>
            </a:r>
            <a:r>
              <a:rPr lang="en-US" sz="2800" dirty="0">
                <a:latin typeface="Harriet Display" panose="02000000000000000000" pitchFamily="2" charset="0"/>
              </a:rPr>
              <a:t> Coding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152478-8A5F-4182-8027-FB4BAF8724D6}"/>
              </a:ext>
            </a:extLst>
          </p:cNvPr>
          <p:cNvSpPr txBox="1"/>
          <p:nvPr/>
        </p:nvSpPr>
        <p:spPr>
          <a:xfrm>
            <a:off x="734290" y="4595720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>
                <a:latin typeface="Harriet Display" panose="02000000000000000000" pitchFamily="2" charset="0"/>
              </a:rPr>
              <a:t>    Arithmetic Coding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7302DF0F-E037-4CC4-88B7-600E79D352D0}"/>
              </a:ext>
            </a:extLst>
          </p:cNvPr>
          <p:cNvSpPr txBox="1">
            <a:spLocks/>
          </p:cNvSpPr>
          <p:nvPr/>
        </p:nvSpPr>
        <p:spPr>
          <a:xfrm>
            <a:off x="1346198" y="1973470"/>
            <a:ext cx="9319491" cy="63123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latin typeface="Montserrat" panose="00000500000000000000" pitchFamily="50" charset="0"/>
              </a:rPr>
              <a:t>Huffman Coding assigns shorter symbols that occur more frequently and longer codes to those who occur less frequently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DD89DD9-53E8-4DE2-93E0-2FB93D2A710E}"/>
              </a:ext>
            </a:extLst>
          </p:cNvPr>
          <p:cNvSpPr txBox="1">
            <a:spLocks/>
          </p:cNvSpPr>
          <p:nvPr/>
        </p:nvSpPr>
        <p:spPr>
          <a:xfrm>
            <a:off x="1346198" y="2991471"/>
            <a:ext cx="9319491" cy="63123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latin typeface="Montserrat" panose="00000500000000000000" pitchFamily="50" charset="0"/>
              </a:rPr>
              <a:t>Used when we do not know the frequency of occurrence of symbols, replaces consecutive occurrences  by one occurrence followed by the number of occurrences.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2905170-0B57-4711-BC28-0CB3A2FC16ED}"/>
              </a:ext>
            </a:extLst>
          </p:cNvPr>
          <p:cNvSpPr txBox="1">
            <a:spLocks/>
          </p:cNvSpPr>
          <p:nvPr/>
        </p:nvSpPr>
        <p:spPr>
          <a:xfrm>
            <a:off x="1346197" y="5081996"/>
            <a:ext cx="9319491" cy="63123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latin typeface="Montserrat" panose="00000500000000000000" pitchFamily="50" charset="0"/>
              </a:rPr>
              <a:t>A sequence of source symbols is assigned to sub-interval in [0,1) which can be represented by an arithmetic code.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71C2EEF9-0065-401B-8C98-9584883E6548}"/>
              </a:ext>
            </a:extLst>
          </p:cNvPr>
          <p:cNvSpPr txBox="1">
            <a:spLocks/>
          </p:cNvSpPr>
          <p:nvPr/>
        </p:nvSpPr>
        <p:spPr>
          <a:xfrm>
            <a:off x="1346197" y="4010604"/>
            <a:ext cx="9319491" cy="63123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latin typeface="Montserrat" panose="00000500000000000000" pitchFamily="50" charset="0"/>
              </a:rPr>
              <a:t>Utilizes dictionary-based encoding, where sender and receiver both have a copy of the dictionary and data in encoded accordingly. 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50C24957-3503-4724-A9F6-F83B638DCD9A}"/>
              </a:ext>
            </a:extLst>
          </p:cNvPr>
          <p:cNvSpPr txBox="1">
            <a:spLocks/>
          </p:cNvSpPr>
          <p:nvPr/>
        </p:nvSpPr>
        <p:spPr>
          <a:xfrm>
            <a:off x="734290" y="5737046"/>
            <a:ext cx="2073565" cy="33571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rPr>
              <a:t>and many more …</a:t>
            </a:r>
          </a:p>
        </p:txBody>
      </p:sp>
    </p:spTree>
    <p:extLst>
      <p:ext uri="{BB962C8B-B14F-4D97-AF65-F5344CB8AC3E}">
        <p14:creationId xmlns:p14="http://schemas.microsoft.com/office/powerpoint/2010/main" val="23569324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6A5DFF4-5827-4359-8A57-C786678B70CD}"/>
              </a:ext>
            </a:extLst>
          </p:cNvPr>
          <p:cNvSpPr txBox="1">
            <a:spLocks/>
          </p:cNvSpPr>
          <p:nvPr/>
        </p:nvSpPr>
        <p:spPr>
          <a:xfrm>
            <a:off x="563419" y="366262"/>
            <a:ext cx="11065164" cy="63126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Harriet Display" panose="02000000000000000000" pitchFamily="2" charset="0"/>
              </a:rPr>
              <a:t>Lossy Compression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9F1474-5920-49AD-9B32-163B6D2A7C56}"/>
              </a:ext>
            </a:extLst>
          </p:cNvPr>
          <p:cNvCxnSpPr>
            <a:cxnSpLocks/>
          </p:cNvCxnSpPr>
          <p:nvPr/>
        </p:nvCxnSpPr>
        <p:spPr>
          <a:xfrm>
            <a:off x="563419" y="953097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>
            <a:extLst>
              <a:ext uri="{FF2B5EF4-FFF2-40B4-BE49-F238E27FC236}">
                <a16:creationId xmlns:a16="http://schemas.microsoft.com/office/drawing/2014/main" id="{9D8072BF-9C24-4708-8E9C-FA50C6E5AF25}"/>
              </a:ext>
            </a:extLst>
          </p:cNvPr>
          <p:cNvSpPr txBox="1">
            <a:spLocks/>
          </p:cNvSpPr>
          <p:nvPr/>
        </p:nvSpPr>
        <p:spPr>
          <a:xfrm>
            <a:off x="9605818" y="6437656"/>
            <a:ext cx="2119746" cy="33259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ANUDIT NAGAR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FDED846-CBA9-4A8B-8645-F9A8701EB245}"/>
              </a:ext>
            </a:extLst>
          </p:cNvPr>
          <p:cNvCxnSpPr>
            <a:cxnSpLocks/>
          </p:cNvCxnSpPr>
          <p:nvPr/>
        </p:nvCxnSpPr>
        <p:spPr>
          <a:xfrm>
            <a:off x="466436" y="6314811"/>
            <a:ext cx="11259128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86E23926-9DAD-4B74-99DA-D3176FEC6930}"/>
              </a:ext>
            </a:extLst>
          </p:cNvPr>
          <p:cNvSpPr txBox="1">
            <a:spLocks/>
          </p:cNvSpPr>
          <p:nvPr/>
        </p:nvSpPr>
        <p:spPr>
          <a:xfrm>
            <a:off x="466436" y="6437656"/>
            <a:ext cx="6253317" cy="40009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50" charset="0"/>
              </a:rPr>
              <a:t>Image Compression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8FE845-8507-4C24-9C25-E9136CB9728A}"/>
              </a:ext>
            </a:extLst>
          </p:cNvPr>
          <p:cNvSpPr txBox="1">
            <a:spLocks/>
          </p:cNvSpPr>
          <p:nvPr/>
        </p:nvSpPr>
        <p:spPr>
          <a:xfrm>
            <a:off x="974435" y="1751002"/>
            <a:ext cx="6095999" cy="63124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3200" dirty="0">
                <a:latin typeface="Harriet Display" panose="02000000000000000000" pitchFamily="2" charset="0"/>
              </a:rPr>
              <a:t>  </a:t>
            </a:r>
            <a:r>
              <a:rPr lang="en-US" sz="2900" dirty="0">
                <a:latin typeface="Harriet Display" panose="02000000000000000000" pitchFamily="2" charset="0"/>
              </a:rPr>
              <a:t>Discrete Cosine Transformation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72778F-95FF-4F10-AEDF-1F24E6270EE1}"/>
              </a:ext>
            </a:extLst>
          </p:cNvPr>
          <p:cNvSpPr txBox="1"/>
          <p:nvPr/>
        </p:nvSpPr>
        <p:spPr>
          <a:xfrm>
            <a:off x="974434" y="3378045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>
                <a:latin typeface="Harriet Display" panose="02000000000000000000" pitchFamily="2" charset="0"/>
              </a:rPr>
              <a:t>    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Linux Libertine"/>
              </a:rPr>
              <a:t>Fast Fourier transform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0AD8FF4-C322-4B7A-8159-3663CAD9AE5B}"/>
              </a:ext>
            </a:extLst>
          </p:cNvPr>
          <p:cNvSpPr txBox="1">
            <a:spLocks/>
          </p:cNvSpPr>
          <p:nvPr/>
        </p:nvSpPr>
        <p:spPr>
          <a:xfrm>
            <a:off x="1586341" y="2274792"/>
            <a:ext cx="7465295" cy="100615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Montserrat" panose="00000500000000000000" pitchFamily="50" charset="0"/>
              </a:rPr>
              <a:t>A discrete cosine transform (DCT) expresses a finite sequence of data points in terms of a sum of cosine functions oscillating at different frequencies.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AD37A26-2117-4F38-A761-C16901FB66DA}"/>
              </a:ext>
            </a:extLst>
          </p:cNvPr>
          <p:cNvSpPr txBox="1">
            <a:spLocks/>
          </p:cNvSpPr>
          <p:nvPr/>
        </p:nvSpPr>
        <p:spPr>
          <a:xfrm>
            <a:off x="1586341" y="3961122"/>
            <a:ext cx="9319491" cy="1056741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Montserrat" panose="00000500000000000000" pitchFamily="50" charset="0"/>
              </a:rPr>
              <a:t>A fast Fourier transform (FFT) is an algorithm that computes the discrete Fourier transform (DFT) of a sequence, or its inverse (IDFT). Fourier analysis converts a signal from its original domain (often time or space) to a representation in the frequency domain and vice versa. 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CD77FAA-6BB3-476B-98F0-5E79F548E77F}"/>
              </a:ext>
            </a:extLst>
          </p:cNvPr>
          <p:cNvSpPr txBox="1">
            <a:spLocks/>
          </p:cNvSpPr>
          <p:nvPr/>
        </p:nvSpPr>
        <p:spPr>
          <a:xfrm>
            <a:off x="974434" y="5205373"/>
            <a:ext cx="2073565" cy="33571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Montserrat" panose="00000500000000000000" pitchFamily="50" charset="0"/>
              </a:rPr>
              <a:t>and many more …</a:t>
            </a:r>
          </a:p>
        </p:txBody>
      </p:sp>
    </p:spTree>
    <p:extLst>
      <p:ext uri="{BB962C8B-B14F-4D97-AF65-F5344CB8AC3E}">
        <p14:creationId xmlns:p14="http://schemas.microsoft.com/office/powerpoint/2010/main" val="6962928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1A452EA-F653-4A74-958E-D3E2DC5465EA}"/>
              </a:ext>
            </a:extLst>
          </p:cNvPr>
          <p:cNvSpPr txBox="1">
            <a:spLocks/>
          </p:cNvSpPr>
          <p:nvPr/>
        </p:nvSpPr>
        <p:spPr>
          <a:xfrm>
            <a:off x="563418" y="3113370"/>
            <a:ext cx="11065164" cy="63126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i="1" dirty="0">
                <a:latin typeface="Harriet Display" panose="02000000000000000000" pitchFamily="2" charset="0"/>
              </a:rPr>
              <a:t>Fin.</a:t>
            </a:r>
          </a:p>
        </p:txBody>
      </p:sp>
    </p:spTree>
    <p:extLst>
      <p:ext uri="{BB962C8B-B14F-4D97-AF65-F5344CB8AC3E}">
        <p14:creationId xmlns:p14="http://schemas.microsoft.com/office/powerpoint/2010/main" val="27067914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367</Words>
  <Application>Microsoft Office PowerPoint</Application>
  <PresentationFormat>Widescreen</PresentationFormat>
  <Paragraphs>58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Harriet Display</vt:lpstr>
      <vt:lpstr>Linux Libertine</vt:lpstr>
      <vt:lpstr>Montserrat</vt:lpstr>
      <vt:lpstr>Wingdings</vt:lpstr>
      <vt:lpstr>Office Theme</vt:lpstr>
      <vt:lpstr>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ANUDIT NAGAR</dc:creator>
  <cp:lastModifiedBy>ANUDIT NAGAR</cp:lastModifiedBy>
  <cp:revision>52</cp:revision>
  <dcterms:created xsi:type="dcterms:W3CDTF">2020-10-26T05:13:00Z</dcterms:created>
  <dcterms:modified xsi:type="dcterms:W3CDTF">2020-10-26T06:32:18Z</dcterms:modified>
</cp:coreProperties>
</file>

<file path=docProps/thumbnail.jpeg>
</file>